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6" r:id="rId3"/>
    <p:sldId id="272" r:id="rId4"/>
    <p:sldId id="290" r:id="rId5"/>
    <p:sldId id="274" r:id="rId6"/>
    <p:sldId id="289" r:id="rId7"/>
    <p:sldId id="273" r:id="rId8"/>
    <p:sldId id="275" r:id="rId9"/>
    <p:sldId id="277" r:id="rId10"/>
    <p:sldId id="276" r:id="rId11"/>
    <p:sldId id="278" r:id="rId12"/>
    <p:sldId id="285" r:id="rId13"/>
    <p:sldId id="279" r:id="rId14"/>
    <p:sldId id="280" r:id="rId15"/>
    <p:sldId id="281" r:id="rId16"/>
    <p:sldId id="282" r:id="rId17"/>
    <p:sldId id="283" r:id="rId18"/>
    <p:sldId id="284" r:id="rId19"/>
    <p:sldId id="264" r:id="rId20"/>
    <p:sldId id="257" r:id="rId21"/>
    <p:sldId id="259" r:id="rId22"/>
    <p:sldId id="260" r:id="rId23"/>
    <p:sldId id="288" r:id="rId24"/>
    <p:sldId id="263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, Kyounghae" initials="KK" lastIdx="2" clrIdx="0">
    <p:extLst>
      <p:ext uri="{19B8F6BF-5375-455C-9EA6-DF929625EA0E}">
        <p15:presenceInfo xmlns:p15="http://schemas.microsoft.com/office/powerpoint/2012/main" userId="S-1-5-21-823518204-1303643608-725345543-6511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60FC0-854C-8ECF-AFE2-C71D58DC9826}" v="34" dt="2021-04-27T16:40:43.094"/>
    <p1510:client id="{031F247E-7870-3BEC-B875-D81CF670069E}" v="548" dt="2021-04-26T00:08:00.851"/>
    <p1510:client id="{4A55C29F-50F4-C000-1506-5F4A61DBD442}" v="22" dt="2021-04-27T11:50:30.372"/>
    <p1510:client id="{4F6CB223-A0ED-C15E-C3E1-7FF777A9C422}" v="3" dt="2021-04-24T16:44:38.704"/>
    <p1510:client id="{7469092E-E2FB-DFE8-C0E4-AAA436EE3A61}" v="401" dt="2021-04-26T16:10:22.421"/>
    <p1510:client id="{751E6A61-67F9-9CB1-337E-E047B8390EC9}" v="45" dt="2021-04-24T13:43:18.296"/>
    <p1510:client id="{7931B015-3FF1-51F0-084D-D608FF19701A}" v="333" dt="2021-04-22T20:01:02.296"/>
    <p1510:client id="{797A3EC7-6623-5C3E-0FA1-77A1062D7F2E}" v="2" dt="2021-04-27T16:48:22.829"/>
    <p1510:client id="{8392E296-00F6-A9A5-E20D-DDCA5A4CF480}" v="69" dt="2021-04-26T23:51:01.762"/>
    <p1510:client id="{96E13AED-1621-8680-FCD0-7A6C1EDACE16}" v="73" dt="2021-04-27T00:44:25.838"/>
    <p1510:client id="{AB3275AE-5947-F2A1-E322-BE20D5CEED6A}" v="159" dt="2021-04-24T14:23:55.452"/>
    <p1510:client id="{C527C29F-40C1-C000-1506-5094C91863FD}" v="17" dt="2021-04-26T22:33:12.488"/>
    <p1510:client id="{DFDAC19F-009A-C000-046E-7E825C1FC049}" v="59" dt="2021-04-26T00:26:10.895"/>
    <p1510:client id="{F2AE02DA-2D24-7643-D283-1A7C23B937DE}" v="1353" dt="2021-04-25T17:22:55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FD875-5140-4CA8-8337-E9256D28DDD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0960-1C7F-461A-8238-65A135D6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5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Split-files: separates the read into left and right ends, and puts the forward and reverse reads in two </a:t>
            </a:r>
            <a:r>
              <a:rPr lang="en-US" b="1"/>
              <a:t>separate</a:t>
            </a:r>
            <a:r>
              <a:rPr lang="en-US"/>
              <a:t> files. This creates two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0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Keep both reads can be useful when working with </a:t>
            </a:r>
            <a:r>
              <a:rPr lang="en-US" err="1"/>
              <a:t>paried</a:t>
            </a:r>
            <a:r>
              <a:rPr lang="en-US"/>
              <a:t>-end data. </a:t>
            </a:r>
            <a:r>
              <a:rPr lang="en-US">
                <a:cs typeface="Calibri"/>
              </a:rPr>
              <a:t>It may keep even </a:t>
            </a:r>
            <a:r>
              <a:rPr lang="en-US" err="1">
                <a:cs typeface="Calibri"/>
              </a:rPr>
              <a:t>redunfant</a:t>
            </a:r>
            <a:r>
              <a:rPr lang="en-US">
                <a:cs typeface="Calibri"/>
              </a:rPr>
              <a:t> information but this likely makes our pipelines more manageable.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61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After running the scrpt, the following files will be generated as part of the index.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51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0960-1C7F-461A-8238-65A135D68A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9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52C9-5267-1545-A97A-372D61A4FAB1}"/>
              </a:ext>
            </a:extLst>
          </p:cNvPr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81400-DAA5-DD4B-9200-ED8A701E6322}"/>
              </a:ext>
            </a:extLst>
          </p:cNvPr>
          <p:cNvSpPr/>
          <p:nvPr/>
        </p:nvSpPr>
        <p:spPr>
          <a:xfrm flipV="1">
            <a:off x="5410200" y="3897319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D93138-5447-4342-B3C6-036A3DDD23CB}"/>
              </a:ext>
            </a:extLst>
          </p:cNvPr>
          <p:cNvSpPr/>
          <p:nvPr/>
        </p:nvSpPr>
        <p:spPr>
          <a:xfrm flipV="1">
            <a:off x="5410200" y="4114801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0CEE2E-1E33-B646-8AF0-9EBA5D343DF5}"/>
              </a:ext>
            </a:extLst>
          </p:cNvPr>
          <p:cNvSpPr/>
          <p:nvPr/>
        </p:nvSpPr>
        <p:spPr>
          <a:xfrm flipV="1">
            <a:off x="5410203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05C36A-7920-B04E-8C9D-CD19E1D16A8F}"/>
              </a:ext>
            </a:extLst>
          </p:cNvPr>
          <p:cNvSpPr/>
          <p:nvPr/>
        </p:nvSpPr>
        <p:spPr>
          <a:xfrm flipV="1">
            <a:off x="5410203" y="4198944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 useBgFill="1">
        <p:nvSpPr>
          <p:cNvPr id="11" name="Rounded Rectangle 25">
            <a:extLst>
              <a:ext uri="{FF2B5EF4-FFF2-40B4-BE49-F238E27FC236}">
                <a16:creationId xmlns:a16="http://schemas.microsoft.com/office/drawing/2014/main" id="{45FF7114-39A5-7444-A4E7-AD2C3862AE86}"/>
              </a:ext>
            </a:extLst>
          </p:cNvPr>
          <p:cNvSpPr/>
          <p:nvPr/>
        </p:nvSpPr>
        <p:spPr bwMode="white">
          <a:xfrm>
            <a:off x="5410203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 useBgFill="1">
        <p:nvSpPr>
          <p:cNvPr id="12" name="Rounded Rectangle 26">
            <a:extLst>
              <a:ext uri="{FF2B5EF4-FFF2-40B4-BE49-F238E27FC236}">
                <a16:creationId xmlns:a16="http://schemas.microsoft.com/office/drawing/2014/main" id="{C528B362-8D3D-974A-853A-6EE32EBACFD0}"/>
              </a:ext>
            </a:extLst>
          </p:cNvPr>
          <p:cNvSpPr/>
          <p:nvPr/>
        </p:nvSpPr>
        <p:spPr bwMode="white">
          <a:xfrm>
            <a:off x="7377113" y="4060827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F67CC-369D-2442-BC61-294CFC0939D1}"/>
              </a:ext>
            </a:extLst>
          </p:cNvPr>
          <p:cNvSpPr/>
          <p:nvPr/>
        </p:nvSpPr>
        <p:spPr>
          <a:xfrm>
            <a:off x="0" y="3649669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0DBEFA-5134-0746-901B-5A6B2890675B}"/>
              </a:ext>
            </a:extLst>
          </p:cNvPr>
          <p:cNvSpPr/>
          <p:nvPr/>
        </p:nvSpPr>
        <p:spPr>
          <a:xfrm>
            <a:off x="0" y="3675069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6DB2E9-3D23-D54B-A0B0-B98B4B75C1D2}"/>
              </a:ext>
            </a:extLst>
          </p:cNvPr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547C0-F3B3-3E4F-9414-DE938BF0A8A7}"/>
              </a:ext>
            </a:extLst>
          </p:cNvPr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6" y="5686425"/>
            <a:ext cx="509905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93"/>
            <a:ext cx="8458200" cy="1470025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48005" indent="0" algn="l">
              <a:buNone/>
              <a:defRPr sz="1800">
                <a:solidFill>
                  <a:schemeClr val="tx2"/>
                </a:solidFill>
              </a:defRPr>
            </a:lvl1pPr>
            <a:lvl2pPr marL="342891" indent="0" algn="ctr">
              <a:buNone/>
            </a:lvl2pPr>
            <a:lvl3pPr marL="685783" indent="0" algn="ctr">
              <a:buNone/>
            </a:lvl3pPr>
            <a:lvl4pPr marL="1028674" indent="0" algn="ctr">
              <a:buNone/>
            </a:lvl4pPr>
            <a:lvl5pPr marL="1371566" indent="0" algn="ctr">
              <a:buNone/>
            </a:lvl5pPr>
            <a:lvl6pPr marL="1714457" indent="0" algn="ctr">
              <a:buNone/>
            </a:lvl6pPr>
            <a:lvl7pPr marL="2057349" indent="0" algn="ctr">
              <a:buNone/>
            </a:lvl7pPr>
            <a:lvl8pPr marL="2400240" indent="0" algn="ctr">
              <a:buNone/>
            </a:lvl8pPr>
            <a:lvl9pPr marL="2743131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Date Placeholder 27">
            <a:extLst>
              <a:ext uri="{FF2B5EF4-FFF2-40B4-BE49-F238E27FC236}">
                <a16:creationId xmlns:a16="http://schemas.microsoft.com/office/drawing/2014/main" id="{789FF684-32E9-EF4B-AE7A-9F853EE0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19" name="Footer Placeholder 16">
            <a:extLst>
              <a:ext uri="{FF2B5EF4-FFF2-40B4-BE49-F238E27FC236}">
                <a16:creationId xmlns:a16="http://schemas.microsoft.com/office/drawing/2014/main" id="{46B75BB8-B473-2842-B347-88F54AD1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C67667DE-C7B8-BE4A-A139-3044D9D8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0089" y="1594"/>
            <a:ext cx="74771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6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485"/>
            <a:ext cx="8229600" cy="1066800"/>
          </a:xfrm>
        </p:spPr>
        <p:txBody>
          <a:bodyPr/>
          <a:lstStyle>
            <a:lvl1pPr>
              <a:defRPr sz="3800" b="1">
                <a:latin typeface="Lucida Sans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5179"/>
            <a:ext cx="8229600" cy="393541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3F4F299C-E355-4349-A7B6-50CD770F8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6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3225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34290" indent="0">
              <a:buNone/>
              <a:defRPr sz="1575" b="0">
                <a:solidFill>
                  <a:schemeClr val="tx2"/>
                </a:solidFill>
              </a:defRPr>
            </a:lvl1pPr>
            <a:lvl2pPr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6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30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425"/>
            </a:lvl2pPr>
            <a:lvl3pPr>
              <a:defRPr sz="1351"/>
            </a:lvl3pPr>
            <a:lvl4pPr>
              <a:defRPr sz="1351"/>
            </a:lvl4pPr>
            <a:lvl5pPr>
              <a:defRPr sz="135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30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425"/>
            </a:lvl2pPr>
            <a:lvl3pPr>
              <a:defRPr sz="1351"/>
            </a:lvl3pPr>
            <a:lvl4pPr>
              <a:defRPr sz="1351"/>
            </a:lvl4pPr>
            <a:lvl5pPr>
              <a:defRPr sz="135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5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3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1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8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1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7" y="2708519"/>
            <a:ext cx="4041775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5">
            <a:extLst>
              <a:ext uri="{FF2B5EF4-FFF2-40B4-BE49-F238E27FC236}">
                <a16:creationId xmlns:a16="http://schemas.microsoft.com/office/drawing/2014/main" id="{71DEAEEB-348F-2248-ADA9-3A9A17E8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Slide Number Placeholder 26">
            <a:extLst>
              <a:ext uri="{FF2B5EF4-FFF2-40B4-BE49-F238E27FC236}">
                <a16:creationId xmlns:a16="http://schemas.microsoft.com/office/drawing/2014/main" id="{72C1C5E2-BC33-6F4B-8170-8A8B705E5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27">
            <a:extLst>
              <a:ext uri="{FF2B5EF4-FFF2-40B4-BE49-F238E27FC236}">
                <a16:creationId xmlns:a16="http://schemas.microsoft.com/office/drawing/2014/main" id="{99899D22-B4C4-F642-8EE7-C41344C19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8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72E4-1CE3-4F4B-BA2E-256E5B5C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365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565CD-F8EC-1C46-B1D3-6CEA2A0B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788A-F0BB-4C4F-83E9-4F54E08C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5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7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35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6858" indent="0">
              <a:buNone/>
              <a:defRPr sz="1051"/>
            </a:lvl1pPr>
            <a:lvl2pPr>
              <a:buNone/>
              <a:defRPr sz="900"/>
            </a:lvl2pPr>
            <a:lvl3pPr>
              <a:buNone/>
              <a:defRPr sz="751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6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4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/>
            </a:lvl1pPr>
            <a:lvl2pPr>
              <a:buFontTx/>
              <a:buNone/>
              <a:defRPr sz="900"/>
            </a:lvl2pPr>
            <a:lvl3pPr>
              <a:buFontTx/>
              <a:buNone/>
              <a:defRPr sz="751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4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AF133B9-D9F4-4F50-BA4A-523A2DFEAB53}"/>
              </a:ext>
            </a:extLst>
          </p:cNvPr>
          <p:cNvSpPr/>
          <p:nvPr/>
        </p:nvSpPr>
        <p:spPr>
          <a:xfrm>
            <a:off x="0" y="366719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5814B-CBD4-40A9-A381-DEE6D05E9D5B}"/>
              </a:ext>
            </a:extLst>
          </p:cNvPr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4B87C5-BA51-4D9A-A494-06BD3179747D}"/>
              </a:ext>
            </a:extLst>
          </p:cNvPr>
          <p:cNvSpPr/>
          <p:nvPr/>
        </p:nvSpPr>
        <p:spPr>
          <a:xfrm>
            <a:off x="0" y="307981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A4B32D-BEFF-4258-B9C2-3CEF1EFEB3D0}"/>
              </a:ext>
            </a:extLst>
          </p:cNvPr>
          <p:cNvSpPr/>
          <p:nvPr/>
        </p:nvSpPr>
        <p:spPr>
          <a:xfrm flipV="1">
            <a:off x="5410200" y="360369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9CDA46-1336-4CA0-A12D-CAE14721A2E8}"/>
              </a:ext>
            </a:extLst>
          </p:cNvPr>
          <p:cNvSpPr/>
          <p:nvPr/>
        </p:nvSpPr>
        <p:spPr>
          <a:xfrm flipV="1">
            <a:off x="5410200" y="439744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 useBgFill="1">
        <p:nvSpPr>
          <p:cNvPr id="33" name="Rounded Rectangle 32">
            <a:extLst>
              <a:ext uri="{FF2B5EF4-FFF2-40B4-BE49-F238E27FC236}">
                <a16:creationId xmlns:a16="http://schemas.microsoft.com/office/drawing/2014/main" id="{1B2B53AD-608F-4DD3-B3F6-9D98CA24078C}"/>
              </a:ext>
            </a:extLst>
          </p:cNvPr>
          <p:cNvSpPr/>
          <p:nvPr/>
        </p:nvSpPr>
        <p:spPr bwMode="white">
          <a:xfrm>
            <a:off x="5407028" y="496889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 useBgFill="1">
        <p:nvSpPr>
          <p:cNvPr id="34" name="Rounded Rectangle 33">
            <a:extLst>
              <a:ext uri="{FF2B5EF4-FFF2-40B4-BE49-F238E27FC236}">
                <a16:creationId xmlns:a16="http://schemas.microsoft.com/office/drawing/2014/main" id="{FE133229-431E-4BB1-806C-0CADAD9085BC}"/>
              </a:ext>
            </a:extLst>
          </p:cNvPr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A0137B-B631-4576-A4F8-2CAA1C6281C6}"/>
              </a:ext>
            </a:extLst>
          </p:cNvPr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BC6B2A-E0BD-46FE-BD55-717BC0F66514}"/>
              </a:ext>
            </a:extLst>
          </p:cNvPr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54314A-4439-45AE-95EF-374F4F0E1F73}"/>
              </a:ext>
            </a:extLst>
          </p:cNvPr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F73F08-CCE6-4B5F-A8ED-22066E0BCF98}"/>
              </a:ext>
            </a:extLst>
          </p:cNvPr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AFCC8A-DB6C-410C-9B0A-95CDB90BC620}"/>
              </a:ext>
            </a:extLst>
          </p:cNvPr>
          <p:cNvSpPr/>
          <p:nvPr/>
        </p:nvSpPr>
        <p:spPr bwMode="invGray">
          <a:xfrm>
            <a:off x="8915402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A423C3-2ADD-489B-ABE4-6107456F8162}"/>
              </a:ext>
            </a:extLst>
          </p:cNvPr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944688"/>
            <a:ext cx="8229600" cy="39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2740F64-8392-41FE-8784-4214E4914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6539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600">
                <a:solidFill>
                  <a:schemeClr val="accent2"/>
                </a:solidFill>
                <a:latin typeface="+mn-lt"/>
                <a:cs typeface="+mn-cs"/>
              </a:defRPr>
            </a:lvl1pPr>
          </a:lstStyle>
          <a:p>
            <a:fld id="{242F024B-7AEF-4437-A8BB-8798BBE27D0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C3075-131D-4B19-A98A-B56C7313F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803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600">
                <a:solidFill>
                  <a:schemeClr val="accent2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A1B3D85-A20D-43F2-859D-6229E6AD4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fld id="{8D876146-6438-41B6-9523-C5424B2D4B97}" type="slidenum">
              <a:rPr lang="en-US" smtClean="0"/>
              <a:t>‹#›</a:t>
            </a:fld>
            <a:endParaRPr lang="en-US"/>
          </a:p>
        </p:txBody>
      </p:sp>
      <p:pic>
        <p:nvPicPr>
          <p:cNvPr id="1044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5980113"/>
            <a:ext cx="3886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91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5pPr>
      <a:lvl6pPr marL="342891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7pPr>
      <a:lvl8pPr marL="1028674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rebuchet MS" pitchFamily="34" charset="0"/>
        </a:defRPr>
      </a:lvl9pPr>
    </p:titleStyle>
    <p:bodyStyle>
      <a:lvl1pPr marL="273837" indent="-191686" algn="l" rtl="0" eaLnBrk="1" fontAlgn="base" hangingPunct="1">
        <a:spcBef>
          <a:spcPts val="225"/>
        </a:spcBef>
        <a:spcAft>
          <a:spcPct val="0"/>
        </a:spcAft>
        <a:buClr>
          <a:srgbClr val="ADAFC0"/>
        </a:buClr>
        <a:buFont typeface="Georgia" panose="02040502050405020303" pitchFamily="18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2906" indent="-184542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1951" kern="1200">
          <a:solidFill>
            <a:schemeClr val="accent2"/>
          </a:solidFill>
          <a:latin typeface="+mn-lt"/>
          <a:ea typeface="+mn-ea"/>
          <a:cs typeface="+mn-cs"/>
        </a:defRPr>
      </a:lvl2pPr>
      <a:lvl3pPr marL="691737" indent="-164303" algn="l" rtl="0" eaLnBrk="1" fontAlgn="base" hangingPunct="1">
        <a:spcBef>
          <a:spcPts val="225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884613" indent="-150015" algn="l" rtl="0" eaLnBrk="1" fontAlgn="base" hangingPunct="1">
        <a:spcBef>
          <a:spcPts val="225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1651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41771" indent="-136919" algn="l" rtl="0" eaLnBrk="1" fontAlgn="base" hangingPunct="1">
        <a:spcBef>
          <a:spcPts val="225"/>
        </a:spcBef>
        <a:spcAft>
          <a:spcPct val="0"/>
        </a:spcAft>
        <a:buClr>
          <a:srgbClr val="ADAFC0"/>
        </a:buClr>
        <a:buFont typeface="Georgia" panose="02040502050405020303" pitchFamily="18" charset="0"/>
        <a:buChar char="▫"/>
        <a:defRPr sz="1500" kern="1200">
          <a:solidFill>
            <a:srgbClr val="ADAFC0"/>
          </a:solidFill>
          <a:latin typeface="+mn-lt"/>
          <a:ea typeface="+mn-ea"/>
          <a:cs typeface="+mn-cs"/>
        </a:defRPr>
      </a:lvl5pPr>
      <a:lvl6pPr marL="1206978" indent="-137157" algn="l" rtl="0" eaLnBrk="1" latinLnBrk="0" hangingPunct="1">
        <a:spcBef>
          <a:spcPts val="225"/>
        </a:spcBef>
        <a:buClr>
          <a:schemeClr val="accent3"/>
        </a:buClr>
        <a:buFont typeface="Georgia"/>
        <a:buChar char="▫"/>
        <a:defRPr kumimoji="0" sz="1351" kern="1200">
          <a:solidFill>
            <a:schemeClr val="accent3"/>
          </a:solidFill>
          <a:latin typeface="+mn-lt"/>
          <a:ea typeface="+mn-ea"/>
          <a:cs typeface="+mn-cs"/>
        </a:defRPr>
      </a:lvl6pPr>
      <a:lvl7pPr marL="1371566" indent="-137157" algn="l" rtl="0" eaLnBrk="1" latinLnBrk="0" hangingPunct="1">
        <a:spcBef>
          <a:spcPts val="225"/>
        </a:spcBef>
        <a:buClr>
          <a:schemeClr val="accent3"/>
        </a:buClr>
        <a:buFont typeface="Georgia"/>
        <a:buChar char="▫"/>
        <a:defRPr kumimoji="0" sz="12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1522438" indent="-137157" algn="l" rtl="0" eaLnBrk="1" latinLnBrk="0" hangingPunct="1">
        <a:spcBef>
          <a:spcPts val="225"/>
        </a:spcBef>
        <a:buClr>
          <a:schemeClr val="accent3"/>
        </a:buClr>
        <a:buFont typeface="Georgia"/>
        <a:buChar char="◦"/>
        <a:defRPr kumimoji="0" sz="1125" kern="1200">
          <a:solidFill>
            <a:schemeClr val="accent3"/>
          </a:solidFill>
          <a:latin typeface="+mn-lt"/>
          <a:ea typeface="+mn-ea"/>
          <a:cs typeface="+mn-cs"/>
        </a:defRPr>
      </a:lvl8pPr>
      <a:lvl9pPr marL="1680169" indent="-137157" algn="l" rtl="0" eaLnBrk="1" latinLnBrk="0" hangingPunct="1">
        <a:spcBef>
          <a:spcPts val="225"/>
        </a:spcBef>
        <a:buClr>
          <a:schemeClr val="accent3"/>
        </a:buClr>
        <a:buFont typeface="Georgia"/>
        <a:buChar char="◦"/>
        <a:defRPr kumimoji="0" sz="1051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55" y="4437422"/>
            <a:ext cx="8248852" cy="1752600"/>
          </a:xfrm>
        </p:spPr>
        <p:txBody>
          <a:bodyPr/>
          <a:lstStyle/>
          <a:p>
            <a:pPr marL="47625" algn="ctr"/>
            <a:r>
              <a:rPr lang="en-US" sz="1700">
                <a:solidFill>
                  <a:schemeClr val="tx1"/>
                </a:solidFill>
              </a:rPr>
              <a:t>Zequan Wang, MSN, RN &amp; Tingting Zhao, MSN, BSN, RN</a:t>
            </a:r>
            <a:endParaRPr lang="en-US" sz="1700" baseline="30000">
              <a:solidFill>
                <a:schemeClr val="tx1"/>
              </a:solidFill>
            </a:endParaRPr>
          </a:p>
          <a:p>
            <a:pPr marL="47625" algn="ctr"/>
            <a:r>
              <a:rPr lang="en-US" sz="1700">
                <a:solidFill>
                  <a:schemeClr val="tx1"/>
                </a:solidFill>
              </a:rPr>
              <a:t>Group 2</a:t>
            </a:r>
          </a:p>
          <a:p>
            <a:pPr marL="47625"/>
            <a:endParaRPr lang="en-US" sz="1000" baseline="30000"/>
          </a:p>
          <a:p>
            <a:pPr marL="47625" algn="ctr"/>
            <a:endParaRPr lang="en-US" sz="1500"/>
          </a:p>
          <a:p>
            <a:pPr marL="47625"/>
            <a:endParaRPr lang="en-US" baseline="300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28CBC-1AB0-0B4B-BAA0-0B51D7432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13" y="922205"/>
            <a:ext cx="8143885" cy="1646510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Gene Expression in Patients with Amyotrophic Lateral Sclerosis (ALS)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8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EF0E-7691-445D-BE2B-56827843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Lucida Sans"/>
              </a:rPr>
              <a:t>Quality Control Using Trimmomatic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A71BA-C8B2-4886-BADD-8810556460E2}"/>
              </a:ext>
            </a:extLst>
          </p:cNvPr>
          <p:cNvSpPr txBox="1"/>
          <p:nvPr/>
        </p:nvSpPr>
        <p:spPr>
          <a:xfrm>
            <a:off x="374725" y="1712738"/>
            <a:ext cx="738020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We used </a:t>
            </a:r>
            <a:r>
              <a:rPr lang="en-US" err="1">
                <a:latin typeface="Arial"/>
                <a:cs typeface="Arial"/>
              </a:rPr>
              <a:t>Trimmomatic</a:t>
            </a:r>
            <a:r>
              <a:rPr lang="en-US">
                <a:latin typeface="Arial"/>
                <a:cs typeface="Arial"/>
              </a:rPr>
              <a:t> trim low-quality reads and adapter.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As our data is paired-end reads, we kept our fastq.gz separated in this procedure (SRR_1trim.fastq.gz &amp; SRR_1un_trim.fastq.gz).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Instead of SE for single-end made, we used </a:t>
            </a:r>
            <a:r>
              <a:rPr lang="en-US" b="1">
                <a:latin typeface="Arial"/>
                <a:cs typeface="Arial"/>
              </a:rPr>
              <a:t>PE</a:t>
            </a:r>
            <a:r>
              <a:rPr lang="en-US">
                <a:latin typeface="Arial"/>
                <a:cs typeface="Arial"/>
              </a:rPr>
              <a:t> for </a:t>
            </a:r>
            <a:r>
              <a:rPr lang="en-US" err="1">
                <a:latin typeface="Arial"/>
                <a:cs typeface="Arial"/>
              </a:rPr>
              <a:t>paried</a:t>
            </a:r>
            <a:r>
              <a:rPr lang="en-US">
                <a:latin typeface="Arial"/>
                <a:cs typeface="Arial"/>
              </a:rPr>
              <a:t>-end mode based on the </a:t>
            </a:r>
            <a:r>
              <a:rPr lang="en-US" err="1">
                <a:latin typeface="Arial"/>
                <a:cs typeface="Arial"/>
              </a:rPr>
              <a:t>Trimmomatic</a:t>
            </a:r>
            <a:r>
              <a:rPr lang="en-US">
                <a:latin typeface="Arial"/>
                <a:cs typeface="Arial"/>
              </a:rPr>
              <a:t> manual.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ILLUMINACLIP</a:t>
            </a:r>
            <a:r>
              <a:rPr lang="en-US">
                <a:latin typeface="Arial"/>
                <a:cs typeface="Arial"/>
              </a:rPr>
              <a:t>: Truseq3-PE. Command searched for adapter sequence.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Arial"/>
                <a:cs typeface="Arial"/>
              </a:rPr>
              <a:t>Slidingwindow</a:t>
            </a:r>
            <a:r>
              <a:rPr lang="en-US">
                <a:latin typeface="Arial"/>
                <a:cs typeface="Arial"/>
              </a:rPr>
              <a:t>: we used 4:15 </a:t>
            </a:r>
            <a:r>
              <a:rPr lang="en-US" err="1">
                <a:latin typeface="Arial"/>
                <a:cs typeface="Arial"/>
              </a:rPr>
              <a:t>scaned</a:t>
            </a:r>
            <a:r>
              <a:rPr lang="en-US">
                <a:latin typeface="Arial"/>
                <a:cs typeface="Arial"/>
              </a:rPr>
              <a:t> through the read, cutting the read when the average base quality in a 4 window </a:t>
            </a:r>
            <a:r>
              <a:rPr lang="en-US" err="1">
                <a:latin typeface="Arial"/>
                <a:cs typeface="Arial"/>
              </a:rPr>
              <a:t>frops</a:t>
            </a:r>
            <a:r>
              <a:rPr lang="en-US">
                <a:latin typeface="Arial"/>
                <a:cs typeface="Arial"/>
              </a:rPr>
              <a:t> below 15 which is matched with our quality scores.  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4F17E06-D8DF-49B1-A236-EC2C35CD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08" y="920094"/>
            <a:ext cx="6513474" cy="46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5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777-605A-42FC-BEB1-74681765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FASTQ before and after quality control</a:t>
            </a:r>
            <a:endParaRPr lang="en-US" b="0"/>
          </a:p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4116EAA-1F26-4D79-9B6C-A868B2324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21" y="2454735"/>
            <a:ext cx="5344625" cy="33313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BE788-F668-42C0-B277-1604A8E5155E}"/>
              </a:ext>
            </a:extLst>
          </p:cNvPr>
          <p:cNvSpPr txBox="1"/>
          <p:nvPr/>
        </p:nvSpPr>
        <p:spPr>
          <a:xfrm>
            <a:off x="414338" y="1475694"/>
            <a:ext cx="56211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/>
              <a:t>We used Cyberduck to view the ftml files. ​</a:t>
            </a: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r>
              <a:rPr lang="en-US"/>
              <a:t>FASTQ Report: take SRR2558714_1 as example:​</a:t>
            </a:r>
          </a:p>
        </p:txBody>
      </p:sp>
    </p:spTree>
    <p:extLst>
      <p:ext uri="{BB962C8B-B14F-4D97-AF65-F5344CB8AC3E}">
        <p14:creationId xmlns:p14="http://schemas.microsoft.com/office/powerpoint/2010/main" val="296176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449B-3EAC-431E-B0DB-F721579A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93" y="421807"/>
            <a:ext cx="8229600" cy="1066800"/>
          </a:xfrm>
        </p:spPr>
        <p:txBody>
          <a:bodyPr/>
          <a:lstStyle/>
          <a:p>
            <a:r>
              <a:rPr lang="en-US" sz="2800">
                <a:latin typeface="Lucida Sans"/>
              </a:rPr>
              <a:t>FASTQ before and after quality control</a:t>
            </a:r>
            <a:endParaRPr lang="en-US" sz="2800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E5A5A77-E888-452F-B6D5-F49326B7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01" y="2521187"/>
            <a:ext cx="4329181" cy="311894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28D36C6-4127-43B2-8A76-7737FDB3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3" y="2088527"/>
            <a:ext cx="4542467" cy="29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8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300B-5DBB-448D-8BFC-1053D8DE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Aligning reads to a genome using HISAT2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42299-5601-45C6-90D7-79EC024EE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9563"/>
            <a:ext cx="7559040" cy="3911028"/>
          </a:xfrm>
        </p:spPr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We used HISAT2 mapping our data against the hg19 human genome</a:t>
            </a:r>
          </a:p>
          <a:p>
            <a:pPr marL="273685" indent="-191135"/>
            <a:r>
              <a:rPr lang="en-US" sz="2000">
                <a:latin typeface="Arial"/>
                <a:cs typeface="Arial"/>
              </a:rPr>
              <a:t>We used wget command download the hg19 from ENSEMBL database. </a:t>
            </a:r>
            <a:endParaRPr lang="en-US" sz="200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E72F1-FF39-4862-8274-DF833687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97" y="3500006"/>
            <a:ext cx="8118367" cy="13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2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F877-19AA-47C5-84E7-DD6FD79C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Aligning reads to a genome using HISAT2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0208-0F92-4700-9B72-4E130E147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Next, we created a genome index which is ordered in an easily navigable way with pointers to the information we seek within. </a:t>
            </a:r>
          </a:p>
          <a:p>
            <a:pPr marL="273685" indent="-191135"/>
            <a:endParaRPr lang="en-US" sz="2000">
              <a:latin typeface="Arial"/>
              <a:cs typeface="Arial"/>
            </a:endParaRPr>
          </a:p>
          <a:p>
            <a:pPr marL="273685" indent="-191135"/>
            <a:r>
              <a:rPr lang="en-US" sz="2000">
                <a:latin typeface="Arial"/>
                <a:cs typeface="Arial"/>
              </a:rPr>
              <a:t>We used the hisat2-build module making a HISAT index file for the genome</a:t>
            </a:r>
            <a:endParaRPr lang="en-US" sz="200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06B017-95F6-4F84-AC25-18FD3520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" y="3857216"/>
            <a:ext cx="5596128" cy="17160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3953234-477B-443D-BE7A-61E8E7028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52" y="3523107"/>
            <a:ext cx="1670304" cy="21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4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8485-8FB7-4542-A3F5-33D5CD6B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Aligning reads to a genome using HISAT2</a:t>
            </a:r>
            <a:endParaRPr lang="en-US" sz="3600" b="0">
              <a:latin typeface="Lucida Sans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90A6-EEA8-41D0-870D-CA546D07D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1333803"/>
            <a:ext cx="8229600" cy="3935412"/>
          </a:xfrm>
        </p:spPr>
        <p:txBody>
          <a:bodyPr/>
          <a:lstStyle/>
          <a:p>
            <a:pPr marL="273685" indent="-191135"/>
            <a:r>
              <a:rPr lang="en-US">
                <a:latin typeface="Arial"/>
                <a:cs typeface="Arial"/>
              </a:rPr>
              <a:t> </a:t>
            </a:r>
            <a:r>
              <a:rPr lang="en-US" sz="2000">
                <a:latin typeface="Arial"/>
                <a:cs typeface="Arial"/>
              </a:rPr>
              <a:t>We used pipe to send the results from HISAT2 to </a:t>
            </a:r>
            <a:r>
              <a:rPr lang="en-US" sz="2000" err="1">
                <a:latin typeface="Arial"/>
                <a:cs typeface="Arial"/>
              </a:rPr>
              <a:t>samtools</a:t>
            </a:r>
            <a:r>
              <a:rPr lang="en-US" sz="2000">
                <a:latin typeface="Arial"/>
                <a:cs typeface="Arial"/>
              </a:rPr>
              <a:t> to sort the sequences, convert them to binary format and compress them.  The resulting files were in BAM format. </a:t>
            </a:r>
          </a:p>
          <a:p>
            <a:pPr marL="273685" indent="-191135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0761D91-D527-4F48-9769-0A4E8E34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2660285"/>
            <a:ext cx="6632448" cy="32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9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ADE8-84AD-4D45-8776-541F9F0F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Aligning reads to a genome using HISAT2</a:t>
            </a:r>
            <a:endParaRPr lang="en-US" sz="3600" b="0">
              <a:latin typeface="Lucida Sans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C58C-3758-44AD-8BD7-04661D5AC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147"/>
            <a:ext cx="8229600" cy="4191444"/>
          </a:xfrm>
        </p:spPr>
        <p:txBody>
          <a:bodyPr/>
          <a:lstStyle/>
          <a:p>
            <a:pPr marL="273685" indent="-191135"/>
            <a:r>
              <a:rPr lang="en-US">
                <a:latin typeface="Arial"/>
                <a:cs typeface="Arial"/>
              </a:rPr>
              <a:t>An alignment summary for one single sample is shown below: </a:t>
            </a:r>
          </a:p>
          <a:p>
            <a:pPr marL="273685" indent="-191135"/>
            <a:r>
              <a:rPr lang="en-US">
                <a:latin typeface="Arial"/>
                <a:cs typeface="Arial"/>
              </a:rPr>
              <a:t>91.34% overall alignment rate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9B8FE96-D16B-4C9E-BCEB-292EAD0E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3045246"/>
            <a:ext cx="5279136" cy="27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2B02-9810-431E-B575-E5C0702B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Lucida Sans"/>
              </a:rPr>
              <a:t>Aligning reads to a genome using HISAT2</a:t>
            </a:r>
            <a:endParaRPr lang="en-US" sz="3600" b="0">
              <a:latin typeface="Lucida Sans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E15D9-82E6-4434-94B1-C8F6F12A0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4763"/>
            <a:ext cx="8229600" cy="4215828"/>
          </a:xfrm>
        </p:spPr>
        <p:txBody>
          <a:bodyPr/>
          <a:lstStyle/>
          <a:p>
            <a:pPr marL="273685" indent="-191135"/>
            <a:r>
              <a:rPr lang="en-US">
                <a:latin typeface="Arial"/>
                <a:cs typeface="Arial"/>
              </a:rPr>
              <a:t>Then we looked at the BAM files by sametools view –H SRR2558714.bam | head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212F777-107C-4B39-A2B8-864A09BE6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41" y="2542032"/>
            <a:ext cx="23599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14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4B36-161F-470F-8308-9233A765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>
                <a:latin typeface="Lucida Sans"/>
              </a:rPr>
              <a:t>Pairwise Differential Expression with Counts </a:t>
            </a:r>
            <a:br>
              <a:rPr lang="en-US" sz="2400">
                <a:latin typeface="Lucida Sans"/>
              </a:rPr>
            </a:br>
            <a:r>
              <a:rPr lang="en-US" sz="2400">
                <a:latin typeface="Lucida Sans"/>
              </a:rPr>
              <a:t>in R </a:t>
            </a:r>
          </a:p>
          <a:p>
            <a:pPr algn="ctr"/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E2B46-0FAA-4EA4-873F-360AC230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This step, we used R package DESeq2 to identify differentially expressed (DE) genes.</a:t>
            </a:r>
            <a:endParaRPr lang="en-US" sz="2000"/>
          </a:p>
          <a:p>
            <a:pPr marL="273685" indent="-191135"/>
            <a:r>
              <a:rPr lang="en-US" sz="2000">
                <a:latin typeface="Arial"/>
                <a:cs typeface="Arial"/>
              </a:rPr>
              <a:t>We used </a:t>
            </a:r>
            <a:r>
              <a:rPr lang="en-US" sz="2000" err="1">
                <a:latin typeface="Arial"/>
                <a:cs typeface="Arial"/>
              </a:rPr>
              <a:t>Cyberduck</a:t>
            </a:r>
            <a:r>
              <a:rPr lang="en-US" sz="2000">
                <a:latin typeface="Arial"/>
                <a:cs typeface="Arial"/>
              </a:rPr>
              <a:t> and downloaded the counts from </a:t>
            </a:r>
            <a:r>
              <a:rPr lang="en-US" sz="2000" err="1">
                <a:latin typeface="Arial"/>
                <a:cs typeface="Arial"/>
              </a:rPr>
              <a:t>xanadu</a:t>
            </a:r>
            <a:r>
              <a:rPr lang="en-US" sz="2000">
                <a:latin typeface="Arial"/>
                <a:cs typeface="Arial"/>
              </a:rPr>
              <a:t>.</a:t>
            </a:r>
          </a:p>
          <a:p>
            <a:pPr marL="273685" indent="-191135"/>
            <a:r>
              <a:rPr lang="en-US" sz="2000">
                <a:latin typeface="Arial"/>
                <a:cs typeface="Arial"/>
              </a:rPr>
              <a:t>Sample table: </a:t>
            </a:r>
          </a:p>
          <a:p>
            <a:pPr marL="273685" indent="-191135"/>
            <a:endParaRPr lang="en-US" sz="2000"/>
          </a:p>
          <a:p>
            <a:pPr marL="273685" indent="-191135"/>
            <a:endParaRPr lang="en-US" sz="2000"/>
          </a:p>
          <a:p>
            <a:pPr marL="273685" indent="-191135"/>
            <a:endParaRPr lang="en-US" sz="2000">
              <a:latin typeface="Arial"/>
              <a:cs typeface="Arial"/>
            </a:endParaRPr>
          </a:p>
          <a:p>
            <a:pPr marL="82550" indent="0">
              <a:buNone/>
            </a:pPr>
            <a:endParaRPr lang="en-US" sz="2000">
              <a:latin typeface="Arial"/>
              <a:cs typeface="Arial"/>
            </a:endParaRPr>
          </a:p>
          <a:p>
            <a:pPr marL="273685" indent="-191135"/>
            <a:r>
              <a:rPr lang="en-US" sz="2000">
                <a:latin typeface="Arial"/>
                <a:cs typeface="Arial"/>
              </a:rPr>
              <a:t>Then we followed the tutorial to analyze our data</a:t>
            </a:r>
            <a:endParaRPr lang="en-US" sz="2000"/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DCF13682-94DF-496A-8B01-712CC640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3026344"/>
            <a:ext cx="4693556" cy="11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6D4F1F72-911D-4E74-9A0E-3C44AF5A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0" y="470"/>
            <a:ext cx="4971179" cy="6810644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047D117-DDB1-4058-B38E-BFE11208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17" y="-2181"/>
            <a:ext cx="4176301" cy="2301966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8435A1A8-9F02-4601-968B-6AB202A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446" y="2298164"/>
            <a:ext cx="4095073" cy="30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4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AE45C-6CCD-4AE8-9725-C020716D6884}"/>
              </a:ext>
            </a:extLst>
          </p:cNvPr>
          <p:cNvSpPr txBox="1"/>
          <p:nvPr/>
        </p:nvSpPr>
        <p:spPr bwMode="auto">
          <a:xfrm>
            <a:off x="457200" y="573485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sz="3500" b="1" kern="1200">
                <a:solidFill>
                  <a:schemeClr val="tx2"/>
                </a:solidFill>
                <a:latin typeface="Lucida Sans" panose="020B0602030504020204" pitchFamily="34" charset="0"/>
                <a:ea typeface="+mj-ea"/>
                <a:cs typeface="+mj-cs"/>
              </a:rPr>
              <a:t>Histogram of the log scaled counts</a:t>
            </a:r>
          </a:p>
        </p:txBody>
      </p:sp>
      <p:pic>
        <p:nvPicPr>
          <p:cNvPr id="2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BA28E10-8108-4F3A-87A9-8C596E81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" y="2639243"/>
            <a:ext cx="8937769" cy="4154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505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62CD15-090E-44EF-AF8A-E5D48DD08C33}"/>
              </a:ext>
            </a:extLst>
          </p:cNvPr>
          <p:cNvSpPr txBox="1"/>
          <p:nvPr/>
        </p:nvSpPr>
        <p:spPr>
          <a:xfrm>
            <a:off x="704871" y="2035582"/>
            <a:ext cx="8065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4292E"/>
                </a:solidFill>
                <a:latin typeface="Consolas"/>
                <a:ea typeface="Consolas"/>
                <a:cs typeface="Consolas"/>
              </a:rPr>
              <a:t>Plot the shrunken log2 fold changes against the raw changes:</a:t>
            </a:r>
            <a:endParaRPr lang="en-US"/>
          </a:p>
        </p:txBody>
      </p:sp>
      <p:pic>
        <p:nvPicPr>
          <p:cNvPr id="3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6962AC9-1BAC-431A-B5D3-B0E8A42E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" y="2982809"/>
            <a:ext cx="9133771" cy="3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E31F345-E651-4FB5-9D2E-00A443A5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018692"/>
            <a:ext cx="2743200" cy="82061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6B96472-FE16-44B2-9343-BBBA1B9B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8" y="1718626"/>
            <a:ext cx="5932310" cy="33149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ED4CD-25B7-4C16-A812-F09AA5DC10F1}"/>
              </a:ext>
            </a:extLst>
          </p:cNvPr>
          <p:cNvSpPr txBox="1"/>
          <p:nvPr/>
        </p:nvSpPr>
        <p:spPr>
          <a:xfrm>
            <a:off x="527352" y="962781"/>
            <a:ext cx="78111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24292E"/>
                </a:solidFill>
                <a:latin typeface="Consolas"/>
                <a:ea typeface="Consolas"/>
                <a:cs typeface="Consolas"/>
              </a:rPr>
              <a:t>Normalized, variance-stabilized transformed counts for visualization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9953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A045-58AF-4A18-A7E8-D5EDD518F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7846"/>
            <a:ext cx="8229600" cy="4612745"/>
          </a:xfrm>
        </p:spPr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Top 50 log fold change 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B43C7-1ED6-4C85-8AFC-E563D38E0982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A607A4-0EA2-4D4A-91B3-782D58E8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51141"/>
            <a:ext cx="8743950" cy="47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0E57C-543C-4C7C-9B64-4F8D37981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685" indent="-191135"/>
            <a:r>
              <a:rPr lang="en-US">
                <a:latin typeface="Arial"/>
                <a:cs typeface="Arial"/>
              </a:rPr>
              <a:t>We found the count number of OXT and OXTR gene, we are going to...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813066-8B01-4AE4-B442-EB9DC5B5DC07}"/>
              </a:ext>
            </a:extLst>
          </p:cNvPr>
          <p:cNvSpPr txBox="1">
            <a:spLocks/>
          </p:cNvSpPr>
          <p:nvPr/>
        </p:nvSpPr>
        <p:spPr bwMode="auto">
          <a:xfrm>
            <a:off x="457590" y="573875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 kern="1200">
                <a:solidFill>
                  <a:schemeClr val="tx2"/>
                </a:solidFill>
                <a:latin typeface="Lucida Sans" panose="020B060203050402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5pPr>
            <a:lvl6pPr marL="342891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7pPr>
            <a:lvl8pPr marL="102867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/>
            <a:r>
              <a:rPr lang="en-US" sz="2800">
                <a:latin typeface="Lucida Sans"/>
              </a:rPr>
              <a:t>Next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885E3-6C1E-400C-9351-05A54B988599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87FC8-BCA9-4195-A6AE-7E3680AAA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692999"/>
              </p:ext>
            </p:extLst>
          </p:nvPr>
        </p:nvGraphicFramePr>
        <p:xfrm>
          <a:off x="841375" y="2682874"/>
          <a:ext cx="7258766" cy="167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567">
                  <a:extLst>
                    <a:ext uri="{9D8B030D-6E8A-4147-A177-3AD203B41FA5}">
                      <a16:colId xmlns:a16="http://schemas.microsoft.com/office/drawing/2014/main" val="2747868615"/>
                    </a:ext>
                  </a:extLst>
                </a:gridCol>
                <a:gridCol w="1451567">
                  <a:extLst>
                    <a:ext uri="{9D8B030D-6E8A-4147-A177-3AD203B41FA5}">
                      <a16:colId xmlns:a16="http://schemas.microsoft.com/office/drawing/2014/main" val="3399907764"/>
                    </a:ext>
                  </a:extLst>
                </a:gridCol>
                <a:gridCol w="1451567">
                  <a:extLst>
                    <a:ext uri="{9D8B030D-6E8A-4147-A177-3AD203B41FA5}">
                      <a16:colId xmlns:a16="http://schemas.microsoft.com/office/drawing/2014/main" val="1872484567"/>
                    </a:ext>
                  </a:extLst>
                </a:gridCol>
                <a:gridCol w="1451567">
                  <a:extLst>
                    <a:ext uri="{9D8B030D-6E8A-4147-A177-3AD203B41FA5}">
                      <a16:colId xmlns:a16="http://schemas.microsoft.com/office/drawing/2014/main" val="3048433036"/>
                    </a:ext>
                  </a:extLst>
                </a:gridCol>
                <a:gridCol w="1452498">
                  <a:extLst>
                    <a:ext uri="{9D8B030D-6E8A-4147-A177-3AD203B41FA5}">
                      <a16:colId xmlns:a16="http://schemas.microsoft.com/office/drawing/2014/main" val="891872329"/>
                    </a:ext>
                  </a:extLst>
                </a:gridCol>
              </a:tblGrid>
              <a:tr h="5573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ALS_1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ALS_2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Ctrl_1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Ctrl_2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511392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OXTR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83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3036935"/>
                  </a:ext>
                </a:extLst>
              </a:tr>
              <a:tr h="5573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OXT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460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471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9767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21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EF03211B-E90E-4FF6-97E8-EB942C4E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01" y="1907919"/>
            <a:ext cx="7908480" cy="281458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CA2A56-E350-487C-911E-544985C5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53" y="1015169"/>
            <a:ext cx="2743200" cy="7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30B005C-12A0-4F38-8DC0-F0B49A902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6" r="117" b="-294"/>
          <a:stretch/>
        </p:blipFill>
        <p:spPr>
          <a:xfrm>
            <a:off x="154335" y="3436611"/>
            <a:ext cx="8980387" cy="3419488"/>
          </a:xfrm>
          <a:prstGeom prst="rect">
            <a:avLst/>
          </a:prstGeom>
        </p:spPr>
      </p:pic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B1CAE742-04EF-45BA-9ACC-D03B968F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8" y="463287"/>
            <a:ext cx="9061611" cy="26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0A1F-7FB6-4CA6-A6EF-F316663D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Lucida Sans"/>
              </a:rPr>
              <a:t>Sample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1090-E31D-45D4-9D66-A5BE0C35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50" y="1474096"/>
            <a:ext cx="8229600" cy="4813828"/>
          </a:xfrm>
        </p:spPr>
        <p:txBody>
          <a:bodyPr/>
          <a:lstStyle/>
          <a:p>
            <a:pPr marL="273685" indent="-191135"/>
            <a:r>
              <a:rPr lang="en-US" sz="2000" b="1">
                <a:latin typeface="Arial"/>
                <a:cs typeface="Arial"/>
              </a:rPr>
              <a:t>Subjects:</a:t>
            </a:r>
            <a:r>
              <a:rPr lang="en-US" sz="2000">
                <a:latin typeface="Arial"/>
                <a:cs typeface="Arial"/>
              </a:rPr>
              <a:t> </a:t>
            </a:r>
            <a:endParaRPr lang="en-US" sz="2000"/>
          </a:p>
          <a:p>
            <a:pPr marL="273685" indent="-191135"/>
            <a:r>
              <a:rPr lang="en-US" sz="2000">
                <a:latin typeface="Arial"/>
                <a:cs typeface="Arial"/>
              </a:rPr>
              <a:t>Original design contains 7 ALS and 8 healthy control people. We take two subjects from ALS and two subjects from healthy control group.</a:t>
            </a:r>
            <a:endParaRPr lang="en-US" sz="2000"/>
          </a:p>
          <a:p>
            <a:pPr marL="273685" indent="-191135"/>
            <a:r>
              <a:rPr lang="en-US" sz="2000" b="1">
                <a:latin typeface="Arial"/>
                <a:cs typeface="Arial"/>
              </a:rPr>
              <a:t>Procedures: </a:t>
            </a:r>
            <a:endParaRPr lang="en-US" sz="2000"/>
          </a:p>
          <a:p>
            <a:pPr marL="273685" indent="-191135"/>
            <a:r>
              <a:rPr lang="en-US" sz="2000">
                <a:latin typeface="Arial"/>
                <a:cs typeface="Arial"/>
              </a:rPr>
              <a:t>Postmortem cervical spinal section was used to extract total RNA. </a:t>
            </a:r>
            <a:endParaRPr lang="en-US" sz="2000"/>
          </a:p>
          <a:p>
            <a:pPr marL="273685" indent="-191135"/>
            <a:r>
              <a:rPr lang="en-US" sz="2000">
                <a:latin typeface="Arial"/>
                <a:cs typeface="Arial"/>
              </a:rPr>
              <a:t>•Individual Illumina Total Stranded RNA-sequencing libraries for each sample</a:t>
            </a:r>
          </a:p>
          <a:p>
            <a:pPr marL="273685" indent="-191135"/>
            <a:r>
              <a:rPr lang="en-US" sz="2000">
                <a:latin typeface="Arial"/>
                <a:cs typeface="Arial"/>
              </a:rPr>
              <a:t>•Each library was sequenced with &gt;50 million 2X150 sequencing reads on the NextSeq500.</a:t>
            </a:r>
          </a:p>
          <a:p>
            <a:pPr marL="273685" indent="-191135"/>
            <a:r>
              <a:rPr lang="en-US" sz="2000">
                <a:latin typeface="Arial"/>
                <a:cs typeface="Arial"/>
              </a:rPr>
              <a:t>Paired end</a:t>
            </a:r>
            <a:endParaRPr lang="en-US" sz="2000"/>
          </a:p>
          <a:p>
            <a:pPr marL="273685" indent="-191135"/>
            <a:endParaRPr lang="en-US"/>
          </a:p>
          <a:p>
            <a:pPr marL="273685" indent="-191135"/>
            <a:endParaRPr lang="en-US">
              <a:latin typeface="Arial"/>
              <a:cs typeface="Arial"/>
            </a:endParaRPr>
          </a:p>
          <a:p>
            <a:pPr marL="273685" indent="-191135"/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54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0A1F-7FB6-4CA6-A6EF-F316663D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Lucida Sans"/>
              </a:rPr>
              <a:t>Flow chart of RNAseq analysis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DD8770A-D716-462E-9CB5-2E7BD88C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714514"/>
            <a:ext cx="4140200" cy="39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CB4C-C6A5-4EE9-A775-CFA0A61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74" y="573485"/>
            <a:ext cx="8229600" cy="1066800"/>
          </a:xfrm>
        </p:spPr>
        <p:txBody>
          <a:bodyPr/>
          <a:lstStyle/>
          <a:p>
            <a:r>
              <a:rPr lang="en-US" sz="3200">
                <a:latin typeface="Lucida Sans"/>
              </a:rPr>
              <a:t>Accessing the data using SRA-Toolkit</a:t>
            </a:r>
            <a:endParaRPr lang="en-US" sz="320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22F2-E35E-4D93-A76E-A8F5873C2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95" y="1639919"/>
            <a:ext cx="8229600" cy="4240995"/>
          </a:xfrm>
        </p:spPr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We downloaded data from the NCBI. The SRA accessions are as follow: </a:t>
            </a:r>
          </a:p>
          <a:p>
            <a:pPr marL="82550" indent="0">
              <a:buNone/>
            </a:pPr>
            <a:endParaRPr lang="en-US" sz="2000" b="1">
              <a:latin typeface="Arial"/>
              <a:cs typeface="Arial"/>
            </a:endParaRPr>
          </a:p>
          <a:p>
            <a:pPr marL="82550" indent="0">
              <a:buNone/>
            </a:pPr>
            <a:r>
              <a:rPr lang="en-US" sz="2000" b="1">
                <a:latin typeface="Arial"/>
                <a:cs typeface="Arial"/>
              </a:rPr>
              <a:t>ALS group:</a:t>
            </a:r>
            <a:r>
              <a:rPr lang="en-US" sz="2000">
                <a:latin typeface="Arial"/>
                <a:cs typeface="Arial"/>
              </a:rPr>
              <a:t> SRR2558714 &amp; SRR2558715</a:t>
            </a:r>
            <a:endParaRPr lang="en-US" sz="2000"/>
          </a:p>
          <a:p>
            <a:pPr marL="82550" indent="0">
              <a:buNone/>
            </a:pPr>
            <a:r>
              <a:rPr lang="en-US" sz="2000" b="1">
                <a:latin typeface="Arial"/>
                <a:cs typeface="Arial"/>
              </a:rPr>
              <a:t>Healthy control:</a:t>
            </a:r>
            <a:r>
              <a:rPr lang="en-US" sz="2000">
                <a:latin typeface="Arial"/>
                <a:cs typeface="Arial"/>
              </a:rPr>
              <a:t> SRR2558718 &amp; SRR2558719</a:t>
            </a:r>
          </a:p>
          <a:p>
            <a:pPr marL="82550" indent="0">
              <a:buNone/>
            </a:pPr>
            <a:endParaRPr lang="en-US" sz="2000"/>
          </a:p>
          <a:p>
            <a:pPr marL="425450" indent="-342900"/>
            <a:r>
              <a:rPr lang="en-US" sz="2000">
                <a:latin typeface="Arial"/>
                <a:cs typeface="Arial"/>
              </a:rPr>
              <a:t>We download </a:t>
            </a:r>
            <a:r>
              <a:rPr lang="en-US" sz="2000" err="1">
                <a:latin typeface="Arial"/>
                <a:cs typeface="Arial"/>
              </a:rPr>
              <a:t>fastq</a:t>
            </a:r>
            <a:r>
              <a:rPr lang="en-US" sz="2000">
                <a:latin typeface="Arial"/>
                <a:cs typeface="Arial"/>
              </a:rPr>
              <a:t> files from SRA using </a:t>
            </a:r>
            <a:r>
              <a:rPr lang="en-US" sz="2000" err="1">
                <a:latin typeface="Arial"/>
                <a:cs typeface="Arial"/>
              </a:rPr>
              <a:t>sratoolkit</a:t>
            </a:r>
            <a:r>
              <a:rPr lang="en-US" sz="2000">
                <a:latin typeface="Arial"/>
                <a:cs typeface="Arial"/>
              </a:rPr>
              <a:t> 2.8.2.</a:t>
            </a:r>
            <a:endParaRPr lang="en-US" sz="2000"/>
          </a:p>
          <a:p>
            <a:pPr marL="273685" indent="-191135"/>
            <a:r>
              <a:rPr lang="en-US" sz="2000">
                <a:latin typeface="Arial"/>
                <a:cs typeface="Arial"/>
              </a:rPr>
              <a:t>  We used the </a:t>
            </a:r>
            <a:r>
              <a:rPr lang="en-US" sz="2000" err="1">
                <a:latin typeface="Arial"/>
                <a:cs typeface="Arial"/>
              </a:rPr>
              <a:t>split_files</a:t>
            </a:r>
            <a:r>
              <a:rPr lang="en-US" sz="2000">
                <a:latin typeface="Arial"/>
                <a:cs typeface="Arial"/>
              </a:rPr>
              <a:t>, dump each read into separate files as our reads are paired-end. </a:t>
            </a:r>
            <a:endParaRPr lang="en-US" sz="20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128D031-79E5-4DD4-B583-642DCB46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5" y="5002875"/>
            <a:ext cx="4047806" cy="11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3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8DCB-CC8B-44D0-A080-9C5A1E81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Lucida Sans"/>
              </a:rPr>
              <a:t>Accessing the data using SRA-Toolkit</a:t>
            </a:r>
            <a:endParaRPr lang="en-US" sz="3200" b="0">
              <a:latin typeface="Lucida Sans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BF3EC-6177-4127-9EF7-6FCFF636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1448"/>
            <a:ext cx="8229600" cy="4329143"/>
          </a:xfrm>
        </p:spPr>
        <p:txBody>
          <a:bodyPr/>
          <a:lstStyle/>
          <a:p>
            <a:pPr marL="273685" indent="-191135"/>
            <a:r>
              <a:rPr lang="en-US" sz="2000">
                <a:latin typeface="Arial"/>
                <a:cs typeface="Arial"/>
              </a:rPr>
              <a:t>The sequence files are in </a:t>
            </a:r>
            <a:r>
              <a:rPr lang="en-US" sz="2000" err="1">
                <a:latin typeface="Arial"/>
                <a:cs typeface="Arial"/>
              </a:rPr>
              <a:t>fastq</a:t>
            </a:r>
            <a:r>
              <a:rPr lang="en-US" sz="2000">
                <a:latin typeface="Arial"/>
                <a:cs typeface="Arial"/>
              </a:rPr>
              <a:t> format and compressed using </a:t>
            </a:r>
            <a:r>
              <a:rPr lang="en-US" sz="2000" err="1">
                <a:latin typeface="Arial"/>
                <a:cs typeface="Arial"/>
              </a:rPr>
              <a:t>gzip</a:t>
            </a:r>
            <a:r>
              <a:rPr lang="en-US" sz="2000">
                <a:latin typeface="Arial"/>
                <a:cs typeface="Arial"/>
              </a:rPr>
              <a:t>. We have a look at the contents of one of the </a:t>
            </a:r>
            <a:r>
              <a:rPr lang="en-US" sz="2000" err="1">
                <a:latin typeface="Arial"/>
                <a:cs typeface="Arial"/>
              </a:rPr>
              <a:t>fastq</a:t>
            </a:r>
            <a:r>
              <a:rPr lang="en-US" sz="2000">
                <a:latin typeface="Arial"/>
                <a:cs typeface="Arial"/>
              </a:rPr>
              <a:t> files:</a:t>
            </a:r>
            <a:endParaRPr lang="en-US" sz="20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D576A0B-1463-44FB-8C11-F007BBFF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2" y="2087677"/>
            <a:ext cx="6633512" cy="34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03C3-C164-448C-820F-7C941460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ucida Sans"/>
              </a:rPr>
              <a:t>FASTQC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C118-4283-4524-BC01-2671F65EF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3685" indent="-191135"/>
            <a:r>
              <a:rPr lang="en-US" sz="1800">
                <a:latin typeface="Arial"/>
                <a:cs typeface="Arial"/>
              </a:rPr>
              <a:t>This step we perform a FASTQC which is helpful to see how the quality of the data has changed before and after trimming using </a:t>
            </a:r>
            <a:r>
              <a:rPr lang="en-US" sz="1800" err="1">
                <a:latin typeface="Arial"/>
                <a:cs typeface="Arial"/>
              </a:rPr>
              <a:t>Trimmomatic</a:t>
            </a:r>
            <a:r>
              <a:rPr lang="en-US" sz="1800">
                <a:latin typeface="Arial"/>
                <a:cs typeface="Arial"/>
              </a:rPr>
              <a:t>. To do this, we used the command-line of fastqc. </a:t>
            </a:r>
          </a:p>
          <a:p>
            <a:pPr marL="273685" indent="-191135"/>
            <a:endParaRPr lang="en-US" sz="1800">
              <a:latin typeface="Arial"/>
              <a:cs typeface="Arial"/>
            </a:endParaRPr>
          </a:p>
          <a:p>
            <a:pPr marL="273685" indent="-191135"/>
            <a:r>
              <a:rPr lang="en-US" sz="1800">
                <a:latin typeface="Arial"/>
                <a:cs typeface="Arial"/>
              </a:rPr>
              <a:t>The </a:t>
            </a:r>
            <a:r>
              <a:rPr lang="en-US" sz="1800" err="1">
                <a:latin typeface="Arial"/>
                <a:cs typeface="Arial"/>
              </a:rPr>
              <a:t>fastq</a:t>
            </a:r>
            <a:r>
              <a:rPr lang="en-US" sz="1800">
                <a:latin typeface="Arial"/>
                <a:cs typeface="Arial"/>
              </a:rPr>
              <a:t> module load was version of 0.11.7</a:t>
            </a:r>
            <a:endParaRPr lang="en-US" sz="180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3DC401-BCB8-40F8-B89B-965D7C7AC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2" y="3430450"/>
            <a:ext cx="3964061" cy="2727414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3FB7D5-8C61-4BAE-8820-178036E0C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13" y="3430397"/>
            <a:ext cx="3783275" cy="17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36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ustom 2">
      <a:dk1>
        <a:srgbClr val="000E2F"/>
      </a:dk1>
      <a:lt1>
        <a:sysClr val="window" lastClr="FFFFFF"/>
      </a:lt1>
      <a:dk2>
        <a:srgbClr val="000E2F"/>
      </a:dk2>
      <a:lt2>
        <a:srgbClr val="DEDEDE"/>
      </a:lt2>
      <a:accent1>
        <a:srgbClr val="53548A"/>
      </a:accent1>
      <a:accent2>
        <a:srgbClr val="CC3300"/>
      </a:accent2>
      <a:accent3>
        <a:srgbClr val="ADAFC0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9C99FA8-DAF3-48A2-91B7-A2045142C80E}" vid="{9F7D8853-0982-474A-B365-ABCBAD681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Application>Microsoft Office PowerPoint</Application>
  <PresentationFormat>On-screen Show (4:3)</PresentationFormat>
  <Slides>24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Theme1</vt:lpstr>
      <vt:lpstr>Gene Expression in Patients with Amyotrophic Lateral Sclerosis (ALS)</vt:lpstr>
      <vt:lpstr>PowerPoint Presentation</vt:lpstr>
      <vt:lpstr>PowerPoint Presentation</vt:lpstr>
      <vt:lpstr>PowerPoint Presentation</vt:lpstr>
      <vt:lpstr>Sample</vt:lpstr>
      <vt:lpstr>Flow chart of RNAseq analysis</vt:lpstr>
      <vt:lpstr>Accessing the data using SRA-Toolkit</vt:lpstr>
      <vt:lpstr>Accessing the data using SRA-Toolkit </vt:lpstr>
      <vt:lpstr>FASTQC </vt:lpstr>
      <vt:lpstr>Quality Control Using Trimmomatic</vt:lpstr>
      <vt:lpstr>PowerPoint Presentation</vt:lpstr>
      <vt:lpstr>FASTQ before and after quality control </vt:lpstr>
      <vt:lpstr>FASTQ before and after quality control</vt:lpstr>
      <vt:lpstr>Aligning reads to a genome using HISAT2</vt:lpstr>
      <vt:lpstr>Aligning reads to a genome using HISAT2</vt:lpstr>
      <vt:lpstr>Aligning reads to a genome using HISAT2 </vt:lpstr>
      <vt:lpstr>Aligning reads to a genome using HISAT2 </vt:lpstr>
      <vt:lpstr>Aligning reads to a genome using HISAT2 </vt:lpstr>
      <vt:lpstr>Pairwise Differential Expression with Counts  in R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CONFIGMGR_SS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user-centered mobile application to address health inequity of acute low back pain self-management</dc:title>
  <dc:creator>Kim, Kyounghae</dc:creator>
  <cp:revision>4</cp:revision>
  <dcterms:created xsi:type="dcterms:W3CDTF">2020-02-16T17:24:10Z</dcterms:created>
  <dcterms:modified xsi:type="dcterms:W3CDTF">2021-04-27T17:35:29Z</dcterms:modified>
</cp:coreProperties>
</file>